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8" r:id="rId5"/>
    <p:sldId id="260" r:id="rId6"/>
    <p:sldId id="257"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varScale="1">
        <p:scale>
          <a:sx n="70" d="100"/>
          <a:sy n="70"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8D8A2A-9D6A-4525-A9C1-18E06D7EF6AB}"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2834323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8A2A-9D6A-4525-A9C1-18E06D7EF6AB}"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524067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8A2A-9D6A-4525-A9C1-18E06D7EF6AB}"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311698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8D8A2A-9D6A-4525-A9C1-18E06D7EF6AB}"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53938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D8A2A-9D6A-4525-A9C1-18E06D7EF6AB}" type="datetimeFigureOut">
              <a:rPr lang="en-US" smtClean="0"/>
              <a:t>10/24/2012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332590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8D8A2A-9D6A-4525-A9C1-18E06D7EF6AB}"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257856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8D8A2A-9D6A-4525-A9C1-18E06D7EF6AB}" type="datetimeFigureOut">
              <a:rPr lang="en-US" smtClean="0"/>
              <a:t>10/24/2012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1951035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8D8A2A-9D6A-4525-A9C1-18E06D7EF6AB}" type="datetimeFigureOut">
              <a:rPr lang="en-US" smtClean="0"/>
              <a:t>10/24/2012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3461797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D8A2A-9D6A-4525-A9C1-18E06D7EF6AB}" type="datetimeFigureOut">
              <a:rPr lang="en-US" smtClean="0"/>
              <a:t>10/24/2012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356359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D8A2A-9D6A-4525-A9C1-18E06D7EF6AB}"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2201958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D8A2A-9D6A-4525-A9C1-18E06D7EF6AB}" type="datetimeFigureOut">
              <a:rPr lang="en-US" smtClean="0"/>
              <a:t>10/24/2012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B156-AC82-4D1A-8074-F2E363876779}" type="slidenum">
              <a:rPr lang="en-US" smtClean="0"/>
              <a:t>‹#›</a:t>
            </a:fld>
            <a:endParaRPr lang="en-US"/>
          </a:p>
        </p:txBody>
      </p:sp>
    </p:spTree>
    <p:extLst>
      <p:ext uri="{BB962C8B-B14F-4D97-AF65-F5344CB8AC3E}">
        <p14:creationId xmlns:p14="http://schemas.microsoft.com/office/powerpoint/2010/main" val="292539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D8A2A-9D6A-4525-A9C1-18E06D7EF6AB}" type="datetimeFigureOut">
              <a:rPr lang="en-US" smtClean="0"/>
              <a:t>10/24/2012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65B156-AC82-4D1A-8074-F2E363876779}" type="slidenum">
              <a:rPr lang="en-US" smtClean="0"/>
              <a:t>‹#›</a:t>
            </a:fld>
            <a:endParaRPr lang="en-US"/>
          </a:p>
        </p:txBody>
      </p:sp>
    </p:spTree>
    <p:extLst>
      <p:ext uri="{BB962C8B-B14F-4D97-AF65-F5344CB8AC3E}">
        <p14:creationId xmlns:p14="http://schemas.microsoft.com/office/powerpoint/2010/main" val="368038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xploratorium.edu/cooking/candy/activity-mallow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ehow.com/how_4894151_create-analogy-method-heat-transfer.html"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Heat Transfer</a:t>
            </a:r>
            <a:endParaRPr lang="en-US" dirty="0"/>
          </a:p>
        </p:txBody>
      </p:sp>
      <p:sp>
        <p:nvSpPr>
          <p:cNvPr id="3" name="Subtitle 2"/>
          <p:cNvSpPr>
            <a:spLocks noGrp="1"/>
          </p:cNvSpPr>
          <p:nvPr>
            <p:ph type="subTitle" idx="1"/>
          </p:nvPr>
        </p:nvSpPr>
        <p:spPr/>
        <p:txBody>
          <a:bodyPr/>
          <a:lstStyle/>
          <a:p>
            <a:r>
              <a:rPr lang="en-US" dirty="0" smtClean="0"/>
              <a:t>         Friday 10/25/12</a:t>
            </a:r>
          </a:p>
          <a:p>
            <a:r>
              <a:rPr lang="en-US" dirty="0" smtClean="0"/>
              <a:t>Ignotis</a:t>
            </a:r>
            <a:endParaRPr lang="en-US" dirty="0"/>
          </a:p>
        </p:txBody>
      </p:sp>
      <p:pic>
        <p:nvPicPr>
          <p:cNvPr id="3074" name="Picture 2" descr="http://ts3.mm.bing.net/th?id=I.4610042592822898&amp;pid=1.7&amp;w=217&amp;h=155&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406" y="3733800"/>
            <a:ext cx="2920365" cy="20859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s2.mm.bing.net/th?id=I.5063299017802633&amp;pid=1.7&amp;w=250&amp;h=155&amp;c=7&amp;r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46508"/>
            <a:ext cx="3581400" cy="22204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8139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Conduction. This method of heat transfer is most familiar to people. </a:t>
            </a:r>
            <a:endParaRPr lang="en-US" dirty="0" smtClean="0"/>
          </a:p>
          <a:p>
            <a:r>
              <a:rPr lang="en-US" dirty="0" smtClean="0"/>
              <a:t>If </a:t>
            </a:r>
            <a:r>
              <a:rPr lang="en-US" dirty="0"/>
              <a:t>you have ever burned yourself on a hot pan because you touched it, you have experienced this </a:t>
            </a:r>
            <a:r>
              <a:rPr lang="en-US" dirty="0" smtClean="0"/>
              <a:t>first-hand.</a:t>
            </a:r>
          </a:p>
          <a:p>
            <a:r>
              <a:rPr lang="en-US" dirty="0" smtClean="0"/>
              <a:t>Conduction </a:t>
            </a:r>
            <a:r>
              <a:rPr lang="en-US" dirty="0"/>
              <a:t>is heat transfer through matter. </a:t>
            </a:r>
          </a:p>
          <a:p>
            <a:pPr lvl="1"/>
            <a:r>
              <a:rPr lang="en-US" dirty="0" smtClean="0"/>
              <a:t>Metals </a:t>
            </a:r>
            <a:r>
              <a:rPr lang="en-US" dirty="0"/>
              <a:t>conduct heat well. </a:t>
            </a:r>
            <a:endParaRPr lang="en-US" dirty="0" smtClean="0"/>
          </a:p>
          <a:p>
            <a:pPr lvl="1"/>
            <a:r>
              <a:rPr lang="en-US" dirty="0" smtClean="0"/>
              <a:t>Air </a:t>
            </a:r>
            <a:r>
              <a:rPr lang="en-US" dirty="0"/>
              <a:t>is not as good a conductor of heat</a:t>
            </a:r>
            <a:r>
              <a:rPr lang="en-US" dirty="0" smtClean="0"/>
              <a:t>.</a:t>
            </a:r>
          </a:p>
          <a:p>
            <a:r>
              <a:rPr lang="en-US" dirty="0" smtClean="0"/>
              <a:t> </a:t>
            </a:r>
            <a:r>
              <a:rPr lang="en-US" dirty="0"/>
              <a:t>This is a direct contact type of heat transfer. The only air heated by the Earth is the air at the Earth’s surface. </a:t>
            </a:r>
            <a:endParaRPr lang="en-US" dirty="0" smtClean="0"/>
          </a:p>
          <a:p>
            <a:r>
              <a:rPr lang="en-US" dirty="0" smtClean="0"/>
              <a:t>As </a:t>
            </a:r>
            <a:r>
              <a:rPr lang="en-US" dirty="0"/>
              <a:t>a means of heat transfer, conduction is the least significant with regard to heating the Earth’s atmosphere. </a:t>
            </a:r>
          </a:p>
        </p:txBody>
      </p:sp>
    </p:spTree>
    <p:extLst>
      <p:ext uri="{BB962C8B-B14F-4D97-AF65-F5344CB8AC3E}">
        <p14:creationId xmlns:p14="http://schemas.microsoft.com/office/powerpoint/2010/main" val="3762008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Conduction</a:t>
            </a:r>
            <a:endParaRPr lang="en-US" dirty="0"/>
          </a:p>
        </p:txBody>
      </p:sp>
      <p:pic>
        <p:nvPicPr>
          <p:cNvPr id="2050" name="Picture 2" descr="http://ts3.mm.bing.net/th?id=I.4823206073272206&amp;pid=1.7&amp;w=201&amp;h=155&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3792" y="1533738"/>
            <a:ext cx="2741541" cy="2114124"/>
          </a:xfrm>
          <a:prstGeom prst="rect">
            <a:avLst/>
          </a:prstGeom>
          <a:noFill/>
          <a:extLst>
            <a:ext uri="{909E8E84-426E-40DD-AFC4-6F175D3DCCD1}">
              <a14:hiddenFill xmlns:a14="http://schemas.microsoft.com/office/drawing/2010/main">
                <a:solidFill>
                  <a:srgbClr val="FFFFFF"/>
                </a:solidFill>
              </a14:hiddenFill>
            </a:ext>
          </a:extLst>
        </p:spPr>
      </p:pic>
      <p:sp>
        <p:nvSpPr>
          <p:cNvPr id="5" name="&quot;No&quot; Symbol 4"/>
          <p:cNvSpPr/>
          <p:nvPr/>
        </p:nvSpPr>
        <p:spPr>
          <a:xfrm>
            <a:off x="4915728" y="990600"/>
            <a:ext cx="3237671" cy="3200400"/>
          </a:xfrm>
          <a:prstGeom prst="noSmoking">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609600" y="1600200"/>
            <a:ext cx="3733800" cy="1323439"/>
          </a:xfrm>
          <a:prstGeom prst="rect">
            <a:avLst/>
          </a:prstGeom>
          <a:noFill/>
        </p:spPr>
        <p:txBody>
          <a:bodyPr wrap="square" rtlCol="0">
            <a:spAutoFit/>
          </a:bodyPr>
          <a:lstStyle/>
          <a:p>
            <a:r>
              <a:rPr lang="en-US" sz="2000" dirty="0" smtClean="0">
                <a:latin typeface="Arial Rounded MT Bold" pitchFamily="34" charset="0"/>
              </a:rPr>
              <a:t>YES, this is an example of Conduction, but please don’t place the rods into the flame today</a:t>
            </a:r>
            <a:r>
              <a:rPr lang="en-US" dirty="0" smtClean="0"/>
              <a:t>.</a:t>
            </a:r>
            <a:endParaRPr lang="en-US" dirty="0"/>
          </a:p>
        </p:txBody>
      </p:sp>
      <p:cxnSp>
        <p:nvCxnSpPr>
          <p:cNvPr id="8" name="Straight Arrow Connector 7"/>
          <p:cNvCxnSpPr/>
          <p:nvPr/>
        </p:nvCxnSpPr>
        <p:spPr>
          <a:xfrm>
            <a:off x="3962400" y="1905000"/>
            <a:ext cx="866982" cy="152400"/>
          </a:xfrm>
          <a:prstGeom prst="straightConnector1">
            <a:avLst/>
          </a:prstGeom>
          <a:ln>
            <a:solidFill>
              <a:srgbClr val="FF0000"/>
            </a:solidFill>
            <a:tailEnd type="arrow"/>
          </a:ln>
          <a:effectLst>
            <a:innerShdw blurRad="63500" dist="50800" dir="16200000">
              <a:prstClr val="black">
                <a:alpha val="50000"/>
              </a:prstClr>
            </a:innerShdw>
          </a:effectLst>
        </p:spPr>
        <p:style>
          <a:lnRef idx="3">
            <a:schemeClr val="accent2"/>
          </a:lnRef>
          <a:fillRef idx="0">
            <a:schemeClr val="accent2"/>
          </a:fillRef>
          <a:effectRef idx="2">
            <a:schemeClr val="accent2"/>
          </a:effectRef>
          <a:fontRef idx="minor">
            <a:schemeClr val="tx1"/>
          </a:fontRef>
        </p:style>
      </p:cxnSp>
      <p:pic>
        <p:nvPicPr>
          <p:cNvPr id="2058" name="Picture 10" descr="http://ts4.mm.bing.net/th?id=I.4653838340785535&amp;pid=1.7&amp;w=195&amp;h=143&amp;c=7&amp;r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476465"/>
            <a:ext cx="3057668" cy="22422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http://ts2.mm.bing.net/th?id=I.4634614070837441&amp;pid=1.7&amp;w=194&amp;h=148&amp;c=7&amp;r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51962" y="3098610"/>
            <a:ext cx="184785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http://ts2.mm.bing.net/th?id=I.4634614070837441&amp;pid=1.7&amp;w=194&amp;h=148&amp;c=7&amp;r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171" y="3066765"/>
            <a:ext cx="184785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ts3.mm.bing.net/th?id=I.4828493191185290&amp;pid=1.7&amp;w=161&amp;h=154&amp;c=7&amp;r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95165" y="4140760"/>
            <a:ext cx="1220336" cy="1167279"/>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ts3.mm.bing.net/th?id=I.4828493191185290&amp;pid=1.7&amp;w=161&amp;h=154&amp;c=7&amp;r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6636" y="5240531"/>
            <a:ext cx="1533525" cy="1466851"/>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ts4.mm.bing.net/th?id=I.4815801564660507&amp;pid=1.7&amp;w=185&amp;h=150&amp;c=7&amp;rs=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15728" y="4724399"/>
            <a:ext cx="1762125" cy="142875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3581400" y="5308039"/>
            <a:ext cx="725711" cy="646331"/>
          </a:xfrm>
          <a:prstGeom prst="rect">
            <a:avLst/>
          </a:prstGeom>
          <a:noFill/>
        </p:spPr>
        <p:txBody>
          <a:bodyPr wrap="none" rtlCol="0">
            <a:spAutoFit/>
          </a:bodyPr>
          <a:lstStyle/>
          <a:p>
            <a:r>
              <a:rPr lang="en-US" dirty="0" smtClean="0"/>
              <a:t>Hot</a:t>
            </a:r>
          </a:p>
          <a:p>
            <a:r>
              <a:rPr lang="en-US" dirty="0" smtClean="0"/>
              <a:t>water</a:t>
            </a:r>
            <a:endParaRPr lang="en-US" dirty="0"/>
          </a:p>
        </p:txBody>
      </p:sp>
      <p:sp>
        <p:nvSpPr>
          <p:cNvPr id="12" name="TextBox 11"/>
          <p:cNvSpPr txBox="1"/>
          <p:nvPr/>
        </p:nvSpPr>
        <p:spPr>
          <a:xfrm>
            <a:off x="228600" y="5438774"/>
            <a:ext cx="725711" cy="646331"/>
          </a:xfrm>
          <a:prstGeom prst="rect">
            <a:avLst/>
          </a:prstGeom>
          <a:noFill/>
        </p:spPr>
        <p:txBody>
          <a:bodyPr wrap="none" rtlCol="0">
            <a:spAutoFit/>
          </a:bodyPr>
          <a:lstStyle/>
          <a:p>
            <a:r>
              <a:rPr lang="en-US" dirty="0" smtClean="0"/>
              <a:t>Cold</a:t>
            </a:r>
          </a:p>
          <a:p>
            <a:r>
              <a:rPr lang="en-US" dirty="0" smtClean="0"/>
              <a:t>water</a:t>
            </a:r>
            <a:endParaRPr lang="en-US" dirty="0"/>
          </a:p>
        </p:txBody>
      </p:sp>
    </p:spTree>
    <p:extLst>
      <p:ext uri="{BB962C8B-B14F-4D97-AF65-F5344CB8AC3E}">
        <p14:creationId xmlns:p14="http://schemas.microsoft.com/office/powerpoint/2010/main" val="3196076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Radiation is the only way heat is transferred that can move through the relative emptiness of space. </a:t>
            </a:r>
            <a:endParaRPr lang="en-US" dirty="0" smtClean="0"/>
          </a:p>
          <a:p>
            <a:r>
              <a:rPr lang="en-US" dirty="0" smtClean="0"/>
              <a:t>All </a:t>
            </a:r>
            <a:r>
              <a:rPr lang="en-US" dirty="0"/>
              <a:t>other forms of heat transfer require motion of molecules like air or water to move heat. </a:t>
            </a:r>
            <a:endParaRPr lang="en-US" dirty="0" smtClean="0"/>
          </a:p>
          <a:p>
            <a:r>
              <a:rPr lang="en-US" dirty="0" smtClean="0"/>
              <a:t>The </a:t>
            </a:r>
            <a:r>
              <a:rPr lang="en-US" dirty="0"/>
              <a:t>majority of our energy arrives in the form of radiation from our Sun. </a:t>
            </a:r>
            <a:endParaRPr lang="en-US" dirty="0" smtClean="0"/>
          </a:p>
          <a:p>
            <a:r>
              <a:rPr lang="en-US" dirty="0" smtClean="0"/>
              <a:t>Objects </a:t>
            </a:r>
            <a:r>
              <a:rPr lang="en-US" dirty="0"/>
              <a:t>that are good absorbers of radiation are good radiators as well. </a:t>
            </a:r>
            <a:endParaRPr lang="en-US" dirty="0" smtClean="0"/>
          </a:p>
          <a:p>
            <a:r>
              <a:rPr lang="en-US" dirty="0" smtClean="0"/>
              <a:t>The </a:t>
            </a:r>
            <a:r>
              <a:rPr lang="en-US" dirty="0"/>
              <a:t>atmosphere, which does not absorb certain wavelengths of solar radiation, will absorb certain wavelengths of radiation. The particles that reach Earth from the Sun are within a wavelength that the Earth’s atmosphere will absorb. When the Sun heats the Earth, the Earth gets warmer in that location and re-radiates heat into the atmosphere, making it doubly warm. </a:t>
            </a:r>
          </a:p>
        </p:txBody>
      </p:sp>
    </p:spTree>
    <p:extLst>
      <p:ext uri="{BB962C8B-B14F-4D97-AF65-F5344CB8AC3E}">
        <p14:creationId xmlns:p14="http://schemas.microsoft.com/office/powerpoint/2010/main" val="2627084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Monster Marshmallows</a:t>
            </a:r>
            <a:endParaRPr lang="en-US" dirty="0"/>
          </a:p>
        </p:txBody>
      </p:sp>
      <p:sp>
        <p:nvSpPr>
          <p:cNvPr id="3" name="Content Placeholder 2"/>
          <p:cNvSpPr>
            <a:spLocks noGrp="1"/>
          </p:cNvSpPr>
          <p:nvPr>
            <p:ph idx="1"/>
          </p:nvPr>
        </p:nvSpPr>
        <p:spPr/>
        <p:txBody>
          <a:bodyPr/>
          <a:lstStyle/>
          <a:p>
            <a:r>
              <a:rPr lang="en-US" dirty="0" smtClean="0">
                <a:hlinkClick r:id="rId2"/>
              </a:rPr>
              <a:t>Website</a:t>
            </a:r>
            <a:endParaRPr lang="en-US" dirty="0"/>
          </a:p>
        </p:txBody>
      </p:sp>
    </p:spTree>
    <p:extLst>
      <p:ext uri="{BB962C8B-B14F-4D97-AF65-F5344CB8AC3E}">
        <p14:creationId xmlns:p14="http://schemas.microsoft.com/office/powerpoint/2010/main" val="1845039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Convection. </a:t>
            </a:r>
            <a:endParaRPr lang="en-US" dirty="0" smtClean="0"/>
          </a:p>
          <a:p>
            <a:r>
              <a:rPr lang="en-US" dirty="0" smtClean="0"/>
              <a:t>Convection </a:t>
            </a:r>
            <a:r>
              <a:rPr lang="en-US" dirty="0"/>
              <a:t>is heat transfer by the movement of mass from one place to another. </a:t>
            </a:r>
            <a:endParaRPr lang="en-US" dirty="0" smtClean="0"/>
          </a:p>
          <a:p>
            <a:r>
              <a:rPr lang="en-US" dirty="0" smtClean="0"/>
              <a:t>It </a:t>
            </a:r>
            <a:r>
              <a:rPr lang="en-US" dirty="0"/>
              <a:t>can take place only in liquids and gases. </a:t>
            </a:r>
            <a:endParaRPr lang="en-US" dirty="0" smtClean="0"/>
          </a:p>
          <a:p>
            <a:r>
              <a:rPr lang="en-US" dirty="0" smtClean="0"/>
              <a:t>Heat </a:t>
            </a:r>
            <a:r>
              <a:rPr lang="en-US" dirty="0"/>
              <a:t>gained by conduction or radiation from the sun is moved about the planet by convection. The radiation from the sun heats the air of the atmosphere, but the heating of the Earth is not even. This is because the amount of sunlight an area receives depends upon the time of day and the time of year. In general, regions near the equator have hotter air. </a:t>
            </a:r>
            <a:endParaRPr lang="en-US" dirty="0" smtClean="0"/>
          </a:p>
          <a:p>
            <a:r>
              <a:rPr lang="en-US" dirty="0" smtClean="0"/>
              <a:t>This </a:t>
            </a:r>
            <a:r>
              <a:rPr lang="en-US" dirty="0"/>
              <a:t>hot air rises, allowing cooler air to move in underneath the warm air. </a:t>
            </a:r>
            <a:endParaRPr lang="en-US" dirty="0" smtClean="0"/>
          </a:p>
          <a:p>
            <a:endParaRPr lang="en-US" dirty="0"/>
          </a:p>
        </p:txBody>
      </p:sp>
    </p:spTree>
    <p:extLst>
      <p:ext uri="{BB962C8B-B14F-4D97-AF65-F5344CB8AC3E}">
        <p14:creationId xmlns:p14="http://schemas.microsoft.com/office/powerpoint/2010/main" val="2482328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Popcorn using an air popper</a:t>
            </a:r>
            <a:endParaRPr lang="en-US" dirty="0"/>
          </a:p>
        </p:txBody>
      </p:sp>
      <p:sp>
        <p:nvSpPr>
          <p:cNvPr id="3" name="Text Placeholder 2"/>
          <p:cNvSpPr>
            <a:spLocks noGrp="1"/>
          </p:cNvSpPr>
          <p:nvPr>
            <p:ph type="body" idx="1"/>
          </p:nvPr>
        </p:nvSpPr>
        <p:spPr/>
        <p:txBody>
          <a:bodyPr/>
          <a:lstStyle/>
          <a:p>
            <a:r>
              <a:rPr lang="en-US" dirty="0" smtClean="0"/>
              <a:t>Explanation</a:t>
            </a:r>
            <a:endParaRPr lang="en-US" dirty="0"/>
          </a:p>
        </p:txBody>
      </p:sp>
      <p:sp>
        <p:nvSpPr>
          <p:cNvPr id="4" name="Content Placeholder 3"/>
          <p:cNvSpPr>
            <a:spLocks noGrp="1"/>
          </p:cNvSpPr>
          <p:nvPr>
            <p:ph sz="half" idx="2"/>
          </p:nvPr>
        </p:nvSpPr>
        <p:spPr/>
        <p:txBody>
          <a:bodyPr/>
          <a:lstStyle/>
          <a:p>
            <a:r>
              <a:rPr lang="en-US" dirty="0" smtClean="0"/>
              <a:t>Example:  In our popcorn example this relates to #2. The hot air transfers the heat to the cooler kernels, and when enough hot air heats the kernels they pop. </a:t>
            </a:r>
          </a:p>
          <a:p>
            <a:endParaRPr lang="en-US" dirty="0"/>
          </a:p>
          <a:p>
            <a:r>
              <a:rPr lang="en-US" dirty="0" smtClean="0">
                <a:hlinkClick r:id="rId2"/>
              </a:rPr>
              <a:t>Every day life example</a:t>
            </a:r>
            <a:r>
              <a:rPr lang="en-US" dirty="0" smtClean="0"/>
              <a:t>s</a:t>
            </a:r>
          </a:p>
          <a:p>
            <a:endParaRPr lang="en-US" dirty="0"/>
          </a:p>
        </p:txBody>
      </p:sp>
      <p:sp>
        <p:nvSpPr>
          <p:cNvPr id="5" name="Text Placeholder 4"/>
          <p:cNvSpPr>
            <a:spLocks noGrp="1"/>
          </p:cNvSpPr>
          <p:nvPr>
            <p:ph type="body" sz="quarter" idx="3"/>
          </p:nvPr>
        </p:nvSpPr>
        <p:spPr/>
        <p:txBody>
          <a:bodyPr/>
          <a:lstStyle/>
          <a:p>
            <a:r>
              <a:rPr lang="en-US" dirty="0" smtClean="0"/>
              <a:t>Convection</a:t>
            </a:r>
            <a:endParaRPr lang="en-US" dirty="0"/>
          </a:p>
        </p:txBody>
      </p:sp>
      <p:pic>
        <p:nvPicPr>
          <p:cNvPr id="1026" name="Picture 2" descr="http://ts3.mm.bing.net/th?id=I.4515407294104518&amp;pid=1.7&amp;w=140&amp;h=144&amp;c=7&amp;r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286000"/>
            <a:ext cx="3124200" cy="32134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11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430</Words>
  <Application>Microsoft Office PowerPoint</Application>
  <PresentationFormat>On-screen Show (4:3)</PresentationFormat>
  <Paragraphs>37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Types of Heat Transfer</vt:lpstr>
      <vt:lpstr>Conduction</vt:lpstr>
      <vt:lpstr>Conduction</vt:lpstr>
      <vt:lpstr>Radiation</vt:lpstr>
      <vt:lpstr>Monster Marshmallows</vt:lpstr>
      <vt:lpstr>Convection</vt:lpstr>
      <vt:lpstr>Popcorn using an air popper</vt:lpstr>
    </vt:vector>
  </TitlesOfParts>
  <Company>Sarasota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SCSAdmin</dc:creator>
  <cp:lastModifiedBy>SCSAdmin</cp:lastModifiedBy>
  <cp:revision>3</cp:revision>
  <dcterms:created xsi:type="dcterms:W3CDTF">2012-10-24T16:38:13Z</dcterms:created>
  <dcterms:modified xsi:type="dcterms:W3CDTF">2012-10-24T17:03:06Z</dcterms:modified>
</cp:coreProperties>
</file>